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843" r:id="rId5"/>
    <p:sldMasterId id="2147483833" r:id="rId6"/>
    <p:sldMasterId id="2147483803" r:id="rId7"/>
    <p:sldMasterId id="2147483773" r:id="rId8"/>
    <p:sldMasterId id="2147483755" r:id="rId9"/>
    <p:sldMasterId id="2147483854" r:id="rId10"/>
    <p:sldMasterId id="2147483869" r:id="rId11"/>
  </p:sldMasterIdLst>
  <p:notesMasterIdLst>
    <p:notesMasterId r:id="rId27"/>
  </p:notesMasterIdLst>
  <p:handoutMasterIdLst>
    <p:handoutMasterId r:id="rId28"/>
  </p:handoutMasterIdLst>
  <p:sldIdLst>
    <p:sldId id="286" r:id="rId12"/>
    <p:sldId id="302" r:id="rId13"/>
    <p:sldId id="297" r:id="rId14"/>
    <p:sldId id="306" r:id="rId15"/>
    <p:sldId id="307" r:id="rId16"/>
    <p:sldId id="308" r:id="rId17"/>
    <p:sldId id="316" r:id="rId18"/>
    <p:sldId id="309" r:id="rId19"/>
    <p:sldId id="310" r:id="rId20"/>
    <p:sldId id="311" r:id="rId21"/>
    <p:sldId id="313" r:id="rId22"/>
    <p:sldId id="314" r:id="rId23"/>
    <p:sldId id="312" r:id="rId24"/>
    <p:sldId id="315" r:id="rId25"/>
    <p:sldId id="31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5C1"/>
    <a:srgbClr val="2C2C2C"/>
    <a:srgbClr val="1B1B1B"/>
    <a:srgbClr val="494949"/>
    <a:srgbClr val="471935"/>
    <a:srgbClr val="6D9644"/>
    <a:srgbClr val="9E3A22"/>
    <a:srgbClr val="006E9A"/>
    <a:srgbClr val="C89D00"/>
    <a:srgbClr val="0B1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6590" autoAdjust="0"/>
  </p:normalViewPr>
  <p:slideViewPr>
    <p:cSldViewPr snapToObjects="1">
      <p:cViewPr varScale="1">
        <p:scale>
          <a:sx n="67" d="100"/>
          <a:sy n="67" d="100"/>
        </p:scale>
        <p:origin x="568" y="44"/>
      </p:cViewPr>
      <p:guideLst>
        <p:guide orient="horz" pos="2160"/>
        <p:guide pos="3840"/>
        <p:guide pos="3936"/>
        <p:guide pos="3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361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1A331-5310-4818-AC10-A0B358F2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DB457-D9C3-46A5-B6FD-5589255DE6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D2DB2-69CE-4E4C-A9C5-74599D4C580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74CB9-3962-4959-8590-B7B27689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C9A24-3C0F-477A-B9F2-1DAE94A4A8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D46FD-6AF1-461B-A28A-AC789C65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7B8588-1665-0A4A-AD47-68FFFFC620D1}" type="datetimeFigureOut">
              <a:rPr lang="ja-JP" altLang="en-US" smtClean="0"/>
              <a:pPr/>
              <a:t>2020/4/24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9AAED7-EB68-B44B-A29A-E9CFE7A1147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2AEB1-8896-406F-9B09-D99121BAF5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2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6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62819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8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59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14C0430-F884-4B31-924F-470F853576E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15998DD-6261-420B-99FD-4065E95F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435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7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D9256-69F4-4846-8406-BC377285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8A7FD6-9D39-40A8-B4A5-64479B40DF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AA0B5C-CEEE-4E55-8CC5-8378DAEADF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D6D1061-9EA6-4D4B-85E3-6D2CB22979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62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891"/>
            <a:ext cx="12192118" cy="4726291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- D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84F0463-89F9-4D4B-B255-1EFE739F2F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7299AA9-FFE3-4ECF-B834-64F0717EAF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2D9BF53-29B6-4650-8772-EC4754B0B2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C464D6E-7468-4617-B3DD-E7BDF0696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103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elightful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C89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1A26B08-9158-4967-B8A3-A95F4ABF9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444E9A-BCF2-4F85-8931-4AC8301996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7185149-67AC-4278-9BF7-17496CDD86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E05802-5710-4A68-83B2-38D56E4DA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690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FFFFF"/>
          </p15:clr>
        </p15:guide>
        <p15:guide id="2" pos="7488" userDrawn="1">
          <p15:clr>
            <a:srgbClr val="FFFFFF"/>
          </p15:clr>
        </p15:guide>
        <p15:guide id="3" pos="192" userDrawn="1">
          <p15:clr>
            <a:srgbClr val="FFFF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ynamic R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9E3A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C9EC8F5-2F55-4C9F-90DE-8D9761994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2D50C-217A-4E68-9AFC-24E027388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F2D367C-3145-4484-8B03-3DD825210F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86F2BBD-8D2D-490B-8A3E-C3DF3CBAC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3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824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urple Tinte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719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7C339E-F549-4195-B2AF-6498D38ED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B760E1B-4F8A-478E-807E-2E7233239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EC6E173-FBBF-4238-8F99-F007BE92FB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B3A1FD-6E15-4FCB-8185-36559E283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1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209CA9E-EA71-4D07-95CE-EA78E13E3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[Agenda]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143000"/>
            <a:ext cx="8229600" cy="5257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93CD1FC-848D-4FBD-B222-AB1FF81F9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5603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046D4B9-1B5E-4C59-9152-A25FEA8BF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3D31B2B-5576-40AE-B059-57C11E6089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7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19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  <p15:guide id="8" orient="horz" pos="2256" userDrawn="1">
          <p15:clr>
            <a:srgbClr val="FBAE40"/>
          </p15:clr>
        </p15:guide>
        <p15:guide id="9" orient="horz" pos="67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2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  <p15:guide id="7" pos="3840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/>
          <p:nvPr userDrawn="1"/>
        </p:nvCxnSpPr>
        <p:spPr>
          <a:xfrm>
            <a:off x="4184986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/>
          <p:nvPr userDrawn="1"/>
        </p:nvCxnSpPr>
        <p:spPr>
          <a:xfrm>
            <a:off x="8007007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C34B-1F98-482E-9707-9104D28E0B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D42E8D99-ACDC-4B18-BB03-6B2FDEC2F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B707C5-9432-42A5-AF05-9DC709A2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58842B-A662-4100-A167-60B0C97821D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220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0AEB42-84B1-4A48-AC27-91C814F36F7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01242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3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7536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539768" y="2763043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539768" y="4399756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026" y="1219200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26" y="2855913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42026" y="4492627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5562C-9532-42CA-8773-230E46F36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A8F8661-4F4A-4873-B6AD-B80E3F5C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77888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480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  <p15:guide id="7" pos="144" userDrawn="1">
          <p15:clr>
            <a:srgbClr val="FBAE40"/>
          </p15:clr>
        </p15:guide>
        <p15:guide id="8" pos="7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0014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2352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764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1142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9624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12A54-C04E-4D3E-A356-18832C413E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75224CC-0348-4098-8942-204F9E67E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8411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200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066800"/>
            <a:ext cx="10972800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47BE6-3BD8-4958-B41B-C016D80DD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489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034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A3AB6-365F-458D-8ADF-AF1ABAE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D4509B-79EF-4773-9AA3-D9B05AB2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5593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9F260035-2659-46AC-BDD3-C534795A1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0430969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3D3F4D71-4452-43DF-A863-B46E2CA26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1ED3C6-6349-4039-929C-BA184FB93C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07A7BEB-CEBC-407B-B8EC-02D1A773A1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1736DF4-7D7B-48C5-A0F2-687BA817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071C8E3-6909-4EEB-8FD3-284D89B2B3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4372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219200"/>
            <a:ext cx="82296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7C4AA2A-197A-4B99-BAF5-0EE7A4E2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6517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46147D7-EF7B-4676-8C20-6201FD4A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7CD6DF3-5D41-48DD-97D8-2C9CE57E1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[Agenda]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D599A0A-DB22-4898-8B14-89283687F7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10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5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E522E55-9217-43B4-875B-8251839A3D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14748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5257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32B032-90AA-4040-AD1C-3FA348BCE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4747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orient="horz" pos="672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0" y="3160"/>
            <a:ext cx="12183842" cy="4721240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56301A5-B670-D145-90FB-73C1609B8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dirty="0"/>
              <a:t>&lt;MM/DD/YYYY&gt;</a:t>
            </a:r>
            <a:br>
              <a:rPr lang="en-US" altLang="ja-JP" dirty="0"/>
            </a:br>
            <a:r>
              <a:rPr lang="en-US" altLang="ja-JP" dirty="0"/>
              <a:t>&lt;NTT DATA, Inc.&gt;</a:t>
            </a:r>
            <a:br>
              <a:rPr lang="en-US" altLang="ja-JP" dirty="0"/>
            </a:br>
            <a:r>
              <a:rPr lang="en-US" altLang="ja-JP" dirty="0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 dirty="0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 dirty="0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1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8994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9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799907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2FD3C53B-1507-4001-BD6F-458113592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3100ABF8-C5D9-4DD8-9312-4D017DC746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59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608013" y="2763044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608013" y="4399758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245391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9601" y="2882105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1" y="4518818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D682DC5-837E-4949-9555-95723C04B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9B29447-73B6-4921-92BC-A7AD57694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13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DA386F-50CD-4B13-B2A0-8479732513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A0D4E-5616-43AE-83AA-D6FE9FEE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C04161A-87F2-42B6-B11E-A54C8BEC6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F2FB94D-2322-481E-882F-9E003F316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476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35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00200"/>
            <a:ext cx="4067176" cy="3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E7915DD-ACFC-4B75-A110-DB1EE4F5F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FFD18B-9EFE-4610-AA5C-DD14643DC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08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193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DF11852-6E6F-48BF-BB2E-477C95E490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4839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3CF5831-59EC-44EE-A1E5-B3DBF77C2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F3871B-06EE-45C2-A04E-D901977F3E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532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12192000" cy="3505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0CEB71F5-C176-4514-9552-CFE35A043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B0B6E3D-4760-4292-8585-9979F23F7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954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DCCC6E5-1C14-41ED-916B-1315345D6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865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A23DF285-CB2D-41B8-A2EB-1374B2F8DA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07D02874-E7E6-4907-898C-5C75642B113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9476174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0BC770AF-24E2-4C08-A8B3-2ECE802A7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75EB3E-0743-4A56-891E-CC829B1B3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EC129-120B-4BE4-85C9-6A6833F03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D36E62A-38F2-4174-A289-DE4E1D5B6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277D081-F21E-4957-82C5-277BEAF54A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C485E21-A832-4D6B-9D99-4A6F4CB7EB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461C162D-4BEC-4DFB-B542-22F3AB60BE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712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536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0A88977-4CEB-4716-9A5A-FA33DE0D7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46888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C0B9ED4-C41F-4A39-B108-DE8981337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017BF-7274-41B3-ADA4-0885D90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5A69391-8B52-46DF-8A2E-FB5640E6B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6A6098F-0F3F-49BE-B96C-4D2CBF53599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6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7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1769206-D62B-46A2-9CF9-169444FAE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065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773D54-ACFE-447C-A964-DD2B320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325DB94-C9F2-4373-A916-98ABE7549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0084916-3B0A-4573-AB63-6302DE95D3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641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8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21278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2286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DC4A5581-5F27-4C51-8D67-5269D3597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A5B610D-7953-49C5-B17B-9B268258D0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4DEA1B-FFB0-425F-9584-7C98762FD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7464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307901" y="3104356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307901" y="4741070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97025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618" y="3233739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0" y="4870452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7C47067-172C-4B2B-934B-9F4E83AB2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BB3D96-357A-49AB-AF36-94FACE9CA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36A2F2C-D703-4F4C-B762-BCC8B4F9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9714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7E07E9-A071-4B70-8BBF-CB562A093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5988067-D387-49C0-9EEE-1519048B2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85C206-5DB6-4C7E-B571-867C3A708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7B89C-F555-4A85-A5C9-19946ECF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1AAFE85-2C1B-4E97-BD20-130EC2839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3134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5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55919DD-7F52-4699-90F4-E8F1F819D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B3E19EF-A707-42A6-8F08-CC3179A26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62C186A-F574-4AB9-A192-7EE0182AE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847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3C81DB7-DE80-4648-A5E9-8CF00E228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2685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28800"/>
            <a:ext cx="12192000" cy="345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E3D3D84-42A8-4560-B3F5-4524AF8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5445DE3-5C4D-446A-8EC1-DFE1DF1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8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186DC4C8-0ED3-42DC-AA83-0638B2E5B0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10" name="Body Copy">
            <a:extLst>
              <a:ext uri="{FF2B5EF4-FFF2-40B4-BE49-F238E27FC236}">
                <a16:creationId xmlns:a16="http://schemas.microsoft.com/office/drawing/2014/main" id="{5EC6DFC6-1882-4ED4-986E-64E2E08398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161231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61146DAC-6107-4D6C-869F-9907A877F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15A2E0-F1B9-4EBA-96F5-F78EE92F1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BC8320F-9087-4AAE-B75A-D1EA89FFB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D2B5CD-2966-48E6-94D1-D7E9052FF2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996F948-5017-45BB-9C36-0B24384091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897374-B66C-40CB-93D1-274A35D36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93429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7727F-6303-4D84-A7F7-DDCF08B2190A}"/>
              </a:ext>
            </a:extLst>
          </p:cNvPr>
          <p:cNvGrpSpPr/>
          <p:nvPr userDrawn="1"/>
        </p:nvGrpSpPr>
        <p:grpSpPr>
          <a:xfrm>
            <a:off x="4261573" y="2829464"/>
            <a:ext cx="3686134" cy="1216322"/>
            <a:chOff x="9448800" y="420688"/>
            <a:chExt cx="2362201" cy="77946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33B983-86BF-4752-A889-9E202C3AA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251DB1-02C0-45BA-B3A1-0806863C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E3F7F53-2B38-4DC0-93E5-1895DA6C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3C34EF4-885E-4B65-A5D6-F4E78AF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1C6FF6B-CF73-4BC4-8630-88246AA5D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E4361F4-9E1F-4BAE-BF14-E19373EE4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D242030-ED87-46B4-96AA-30AC2E9C2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4BFF621-DD2D-4C10-B007-66375143B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22D2733-D388-400E-9F2E-FFBEF3301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D021B19-354D-441D-8610-89897C44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56727DE-0334-451B-A088-7FFD5737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ED9D30-3E88-4BF4-971B-55673B42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774B1DA-5930-434A-9CFA-EEB247072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313F940-5692-49BA-A350-AB859961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E8B024-B444-4D02-8ED3-D4B4C2A0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33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6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4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3CCCD6-2B32-724F-8E6B-82620F2B10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847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12134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22234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1524000" y="673768"/>
            <a:ext cx="9144000" cy="549843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DD12F-E7E9-46F4-A0A2-8EA6B7B47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3781934-54E2-4A85-90B7-6C4D9224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3315B48-646C-4569-A5B1-3E1F043F25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8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70DC4F-2996-4CBA-9314-DA8DDC617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/>
            </a:lvl1pPr>
          </a:lstStyle>
          <a:p>
            <a:r>
              <a:rPr lang="en-US" dirty="0"/>
              <a:t>Select Image </a:t>
            </a:r>
            <a:br>
              <a:rPr lang="en-US" dirty="0"/>
            </a:br>
            <a:r>
              <a:rPr lang="en-US" dirty="0"/>
              <a:t>(1280x720px @ 96dpi)</a:t>
            </a:r>
          </a:p>
        </p:txBody>
      </p:sp>
    </p:spTree>
    <p:extLst>
      <p:ext uri="{BB962C8B-B14F-4D97-AF65-F5344CB8AC3E}">
        <p14:creationId xmlns:p14="http://schemas.microsoft.com/office/powerpoint/2010/main" val="161037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7141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27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05" r:id="rId3"/>
    <p:sldLayoutId id="2147483701" r:id="rId4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74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1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18DC6EA-A69D-4D67-A8FB-5DEACE8BC13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670C703-6CA0-47CC-9863-75BA63A433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76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2"/>
            <a:ext cx="761999" cy="1371599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1747B91-575E-43FE-838A-7834E85DAF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875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0E8E794-BE56-4FEE-B70C-A1443CE9B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7A2302-E131-483F-9D96-B80667361E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1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877" r:id="rId10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D58A3C-E02C-4C9E-81B4-EF78C42B93DA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F0E52C-F694-4FD9-8441-2BDF61A4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FB1D3-F8C4-4CE8-9D91-71CE28020D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5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71" r:id="rId3"/>
    <p:sldLayoutId id="2147483867" r:id="rId4"/>
    <p:sldLayoutId id="2147483868" r:id="rId5"/>
    <p:sldLayoutId id="2147483872" r:id="rId6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0AD46F-27B4-4E2A-9436-A8D40D192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3" r:id="rId2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7948B302-772C-4D9A-892D-8233DB8C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638" y="4770438"/>
            <a:ext cx="7091362" cy="990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haroni" panose="020B0604020202020204" pitchFamily="2" charset="-79"/>
                <a:cs typeface="Aharoni" panose="020B0604020202020204" pitchFamily="2" charset="-79"/>
              </a:rPr>
              <a:t>A Rest From REST: GraphQL!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17733DD-8B2A-47C1-8371-BA8541309AD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76638" y="5601855"/>
            <a:ext cx="7091362" cy="10128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May 7</a:t>
            </a:r>
            <a:r>
              <a:rPr lang="en-US" sz="2400" baseline="30000" dirty="0">
                <a:latin typeface="Aharoni" panose="02010803020104030203" pitchFamily="2" charset="-79"/>
                <a:cs typeface="Aharoni" panose="02010803020104030203" pitchFamily="2" charset="-79"/>
              </a:rPr>
              <a:t>th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77833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We need a schema to describe the data we need to provide.</a:t>
            </a:r>
          </a:p>
          <a:p>
            <a:pPr marL="79579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Note: We are modelling how data is related together, not implementing how data is related together.</a:t>
            </a:r>
          </a:p>
          <a:p>
            <a:pPr marL="795799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For every type and for every field on that type, GraphQL is going to execute a resolver for that field.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Queries! Time to get the data from our API.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Deeper Dive/Demo!</a:t>
            </a:r>
          </a:p>
        </p:txBody>
      </p:sp>
    </p:spTree>
    <p:extLst>
      <p:ext uri="{BB962C8B-B14F-4D97-AF65-F5344CB8AC3E}">
        <p14:creationId xmlns:p14="http://schemas.microsoft.com/office/powerpoint/2010/main" val="358580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Clients can dictate exactly what they need from the server and receive that data in a predictable way.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No more overfetching of data. AKA: Downloading superfluous data.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No more underfetching of data. AKA: The n+1 problem.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Strongly typed, allowing consumers to know what form data exists in.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latin typeface="Aharoni" panose="02010803020104030203" pitchFamily="2" charset="-79"/>
                <a:cs typeface="Aharoni" panose="02010803020104030203" pitchFamily="2" charset="-79"/>
              </a:rPr>
              <a:t>Rapid product iterations on frontend.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Advantages of GraphQL</a:t>
            </a:r>
          </a:p>
        </p:txBody>
      </p:sp>
    </p:spTree>
    <p:extLst>
      <p:ext uri="{BB962C8B-B14F-4D97-AF65-F5344CB8AC3E}">
        <p14:creationId xmlns:p14="http://schemas.microsoft.com/office/powerpoint/2010/main" val="33686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If you love HTTP status codes, you’re going to be disappointed.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Complexity.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Error handling is a bit more difficult.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There are REST alternatives.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It Can Never Be Perfect</a:t>
            </a:r>
          </a:p>
        </p:txBody>
      </p:sp>
    </p:spTree>
    <p:extLst>
      <p:ext uri="{BB962C8B-B14F-4D97-AF65-F5344CB8AC3E}">
        <p14:creationId xmlns:p14="http://schemas.microsoft.com/office/powerpoint/2010/main" val="218916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https://github.com/sdevalapurkar/graphql-goodreads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For Reference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DAF11D25-DC6C-4B3D-88E7-8D4EAF8B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08" y="2438400"/>
            <a:ext cx="1008269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I would sincerely like to thank: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79579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Alex Joyeux</a:t>
            </a:r>
          </a:p>
          <a:p>
            <a:pPr marL="79579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James Jose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9083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Hope that was enjoyable! Thank you 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Have a great rest of your day.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you!! and Questions??</a:t>
            </a:r>
          </a:p>
        </p:txBody>
      </p:sp>
    </p:spTree>
    <p:extLst>
      <p:ext uri="{BB962C8B-B14F-4D97-AF65-F5344CB8AC3E}">
        <p14:creationId xmlns:p14="http://schemas.microsoft.com/office/powerpoint/2010/main" val="269063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691CF138-BC88-440C-9D56-25751DD7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" r="1" b="29638"/>
          <a:stretch/>
        </p:blipFill>
        <p:spPr>
          <a:xfrm>
            <a:off x="120650" y="525463"/>
            <a:ext cx="11950700" cy="626427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9645D-86B8-4F6E-8426-FABE65238C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/>
          <a:lstStyle/>
          <a:p>
            <a:pPr defTabSz="609555">
              <a:spcAft>
                <a:spcPts val="600"/>
              </a:spcAft>
            </a:pPr>
            <a:r>
              <a:rPr lang="en-US"/>
              <a:t>© 2020 NTT DATA, Inc. All rights reserved.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B94D49C-1DA7-4E7C-8FBA-135376D3A6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62244" y="6556248"/>
            <a:ext cx="667512" cy="182880"/>
          </a:xfrm>
        </p:spPr>
        <p:txBody>
          <a:bodyPr/>
          <a:lstStyle/>
          <a:p>
            <a:pPr algn="ctr">
              <a:spcAft>
                <a:spcPts val="600"/>
              </a:spcAft>
            </a:pPr>
            <a:fld id="{92EA2340-BE12-4138-BE15-7C339B03EB4B}" type="slidenum">
              <a:rPr lang="en-US" smtClean="0"/>
              <a:pPr algn="ctr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B2FC4932-8A0F-40D1-9338-F3F68C98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0"/>
            <a:ext cx="5943600" cy="236220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Who am I?</a:t>
            </a:r>
            <a:b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Shreyas Devalapurkar</a:t>
            </a:r>
            <a:b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sz="32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Software Engineer @ NTTDS</a:t>
            </a:r>
            <a:b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40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132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Representational State Transfer Protocol.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— the client is the person or software who uses the API.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Resource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— a resource can be any object the API can provide information about.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When a RESTful API is called, the server will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transfer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to the client a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representation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of the </a:t>
            </a:r>
            <a:r>
              <a:rPr lang="en-US" sz="2400" i="1" dirty="0"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of the requested resource.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What is REST?</a:t>
            </a:r>
          </a:p>
        </p:txBody>
      </p:sp>
    </p:spTree>
    <p:extLst>
      <p:ext uri="{BB962C8B-B14F-4D97-AF65-F5344CB8AC3E}">
        <p14:creationId xmlns:p14="http://schemas.microsoft.com/office/powerpoint/2010/main" val="352852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Too inflexible to keep up with the rapidly changing requirements of the clients that access them.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better option exists.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Why Take a Rest from REST?</a:t>
            </a:r>
          </a:p>
        </p:txBody>
      </p:sp>
    </p:spTree>
    <p:extLst>
      <p:ext uri="{BB962C8B-B14F-4D97-AF65-F5344CB8AC3E}">
        <p14:creationId xmlns:p14="http://schemas.microsoft.com/office/powerpoint/2010/main" val="82801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Our Internal Photo App API: NTTGram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C6BFEF-92DD-4F39-A856-E529D514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92284"/>
            <a:ext cx="7010400" cy="51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language for your API.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Ask for what you need, get that. Exactly that.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Get many resources. One request.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GraphQL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68340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Aharoni" panose="02010803020104030203" pitchFamily="2" charset="-79"/>
                <a:cs typeface="Aharoni" panose="02010803020104030203" pitchFamily="2" charset="-79"/>
              </a:rPr>
              <a:t>Our Internal Photo App API: NTTGram</a:t>
            </a:r>
            <a:endParaRPr lang="en-US"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9B78B0-3B35-4F78-BB17-1E3564D6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20" y="1553758"/>
            <a:ext cx="7761678" cy="46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6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728D2-D90C-47A2-876C-044DB2E5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371600"/>
            <a:ext cx="9296400" cy="4495800"/>
          </a:xfrm>
        </p:spPr>
        <p:txBody>
          <a:bodyPr/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data description language -&gt; Schema.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resolution mechanism -&gt; Resolvers.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query language and data format -&gt; Queries.</a:t>
            </a:r>
          </a:p>
          <a:p>
            <a:pPr marL="0" indent="0">
              <a:buNone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What Does it Provide?</a:t>
            </a:r>
          </a:p>
        </p:txBody>
      </p:sp>
    </p:spTree>
    <p:extLst>
      <p:ext uri="{BB962C8B-B14F-4D97-AF65-F5344CB8AC3E}">
        <p14:creationId xmlns:p14="http://schemas.microsoft.com/office/powerpoint/2010/main" val="380504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109C594D-FBC7-43F7-A3BF-588739571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072"/>
            <a:ext cx="2703242" cy="4953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256F8-273A-4AE4-9A51-476724DF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3" cy="552204"/>
          </a:xfrm>
        </p:spPr>
        <p:txBody>
          <a:bodyPr anchor="t">
            <a:noAutofit/>
          </a:bodyPr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Let’s Build Goodreads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1E0B0-8B05-4E27-BA54-6690DB561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239F-E558-443C-B386-7C2309EF8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EC2D3-0094-4C38-A480-7CF1B99A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17072"/>
            <a:ext cx="2600325" cy="4953000"/>
          </a:xfrm>
          <a:prstGeom prst="rect">
            <a:avLst/>
          </a:prstGeom>
          <a:noFill/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9E895C-C93A-4561-898F-6D7A13ED9DC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8458200" y="1491673"/>
            <a:ext cx="2638459" cy="4953000"/>
          </a:xfrm>
        </p:spPr>
      </p:pic>
    </p:spTree>
    <p:extLst>
      <p:ext uri="{BB962C8B-B14F-4D97-AF65-F5344CB8AC3E}">
        <p14:creationId xmlns:p14="http://schemas.microsoft.com/office/powerpoint/2010/main" val="5582586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C7E4532B-3B17-4CD3-9312-15E0A94CDD0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ppt/theme/theme3.xml><?xml version="1.0" encoding="utf-8"?>
<a:theme xmlns:a="http://schemas.openxmlformats.org/drawingml/2006/main" name="Divider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EB28FC67-2505-4E18-9181-72279D188D81}"/>
    </a:ext>
  </a:extLst>
</a:theme>
</file>

<file path=ppt/theme/theme4.xml><?xml version="1.0" encoding="utf-8"?>
<a:theme xmlns:a="http://schemas.openxmlformats.org/drawingml/2006/main" name="Branded Footer - Human (BF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A09764F-EFB8-4BD8-B002-93EC938B34C4}"/>
    </a:ext>
  </a:extLst>
</a:theme>
</file>

<file path=ppt/theme/theme5.xml><?xml version="1.0" encoding="utf-8"?>
<a:theme xmlns:a="http://schemas.openxmlformats.org/drawingml/2006/main" name="Branded Footer - Black (BF-B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A280148-AB7A-448D-AF54-2C202B7C1A63}"/>
    </a:ext>
  </a:extLst>
</a:theme>
</file>

<file path=ppt/theme/theme6.xml><?xml version="1.0" encoding="utf-8"?>
<a:theme xmlns:a="http://schemas.openxmlformats.org/drawingml/2006/main" name="Branded Header - Black (BH-B) 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2924DEC1-8276-4A9E-A3F8-6D75A10DFEA6}"/>
    </a:ext>
  </a:extLst>
</a:theme>
</file>

<file path=ppt/theme/theme7.xml><?xml version="1.0" encoding="utf-8"?>
<a:theme xmlns:a="http://schemas.openxmlformats.org/drawingml/2006/main" name="Closing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15397F6-FD83-4667-B309-9FD68A267014}"/>
    </a:ext>
  </a:extLst>
</a:theme>
</file>

<file path=ppt/theme/theme8.xml><?xml version="1.0" encoding="utf-8"?>
<a:theme xmlns:a="http://schemas.openxmlformats.org/drawingml/2006/main" name="Misc. Layout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EF340B6-9F8F-440D-8886-EBEEFC3F42B5}"/>
    </a:ext>
  </a:extLst>
</a:theme>
</file>

<file path=ppt/theme/theme9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BAAD425DB8944A9429E667FDB02E14" ma:contentTypeVersion="12" ma:contentTypeDescription="Create a new document." ma:contentTypeScope="" ma:versionID="77b9d2b135b1aeed3ae2debe66ab3149">
  <xsd:schema xmlns:xsd="http://www.w3.org/2001/XMLSchema" xmlns:xs="http://www.w3.org/2001/XMLSchema" xmlns:p="http://schemas.microsoft.com/office/2006/metadata/properties" xmlns:ns2="3a884021-5369-4551-a855-26e134b18cff" xmlns:ns3="b9a6bc27-5d57-4cc4-be66-4aa825f7ece8" targetNamespace="http://schemas.microsoft.com/office/2006/metadata/properties" ma:root="true" ma:fieldsID="6924178f852ad791473bb19eac6d36e5" ns2:_="" ns3:_="">
    <xsd:import namespace="3a884021-5369-4551-a855-26e134b18cff"/>
    <xsd:import namespace="b9a6bc27-5d57-4cc4-be66-4aa825f7e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884021-5369-4551-a855-26e134b18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6bc27-5d57-4cc4-be66-4aa825f7e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B8C4BB-FAC4-4C20-83B4-FA192FC0B3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418DFE-5498-4FB4-9200-9B4D5E7E9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884021-5369-4551-a855-26e134b18cff"/>
    <ds:schemaRef ds:uri="b9a6bc27-5d57-4cc4-be66-4aa825f7e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C42828-34E3-4BEF-83BE-9A2F1DCCF0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578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HGPGothicE</vt:lpstr>
      <vt:lpstr>MS PGothic</vt:lpstr>
      <vt:lpstr>Aharoni</vt:lpstr>
      <vt:lpstr>Arial</vt:lpstr>
      <vt:lpstr>Calibri</vt:lpstr>
      <vt:lpstr>Title Slides</vt:lpstr>
      <vt:lpstr>Branded Header - Human (BH-H)</vt:lpstr>
      <vt:lpstr>Divider Slides</vt:lpstr>
      <vt:lpstr>Branded Footer - Human (BF-H)</vt:lpstr>
      <vt:lpstr>Branded Footer - Black (BF-B)</vt:lpstr>
      <vt:lpstr>Branded Header - Black (BH-B) </vt:lpstr>
      <vt:lpstr>Closing Slides</vt:lpstr>
      <vt:lpstr>Misc. Layouts</vt:lpstr>
      <vt:lpstr>A Rest From REST: GraphQL!</vt:lpstr>
      <vt:lpstr>Who am I?  - Shreyas Devalapurkar - Software Engineer @ NTTDS </vt:lpstr>
      <vt:lpstr>What is REST?</vt:lpstr>
      <vt:lpstr>Why Take a Rest from REST?</vt:lpstr>
      <vt:lpstr>Our Internal Photo App API: NTTGram</vt:lpstr>
      <vt:lpstr>GraphQL to the Rescue!</vt:lpstr>
      <vt:lpstr>Our Internal Photo App API: NTTGram</vt:lpstr>
      <vt:lpstr>What Does it Provide?</vt:lpstr>
      <vt:lpstr>Let’s Build Goodreads</vt:lpstr>
      <vt:lpstr>Deeper Dive/Demo!</vt:lpstr>
      <vt:lpstr>Advantages of GraphQL</vt:lpstr>
      <vt:lpstr>It Can Never Be Perfect</vt:lpstr>
      <vt:lpstr>For Reference</vt:lpstr>
      <vt:lpstr>Acknowledgements</vt:lpstr>
      <vt:lpstr>Thank you!! and 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Rest From REST: GraphQL!</dc:title>
  <dc:creator>Devalapurkar, Shreyas</dc:creator>
  <cp:lastModifiedBy>Devalapurkar, Shreyas</cp:lastModifiedBy>
  <cp:revision>11</cp:revision>
  <dcterms:created xsi:type="dcterms:W3CDTF">2020-04-24T20:05:26Z</dcterms:created>
  <dcterms:modified xsi:type="dcterms:W3CDTF">2020-04-27T21:21:21Z</dcterms:modified>
</cp:coreProperties>
</file>